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96" r:id="rId3"/>
    <p:sldId id="259" r:id="rId4"/>
    <p:sldId id="257" r:id="rId5"/>
    <p:sldId id="258" r:id="rId6"/>
    <p:sldId id="260" r:id="rId7"/>
    <p:sldId id="297" r:id="rId8"/>
    <p:sldId id="261" r:id="rId9"/>
    <p:sldId id="298" r:id="rId10"/>
    <p:sldId id="262" r:id="rId11"/>
    <p:sldId id="263" r:id="rId12"/>
    <p:sldId id="299" r:id="rId13"/>
    <p:sldId id="300" r:id="rId14"/>
    <p:sldId id="301" r:id="rId15"/>
    <p:sldId id="302" r:id="rId16"/>
    <p:sldId id="303" r:id="rId17"/>
    <p:sldId id="305" r:id="rId18"/>
    <p:sldId id="308" r:id="rId19"/>
    <p:sldId id="304" r:id="rId20"/>
    <p:sldId id="306" r:id="rId21"/>
    <p:sldId id="307" r:id="rId22"/>
    <p:sldId id="311" r:id="rId23"/>
    <p:sldId id="312" r:id="rId24"/>
    <p:sldId id="313" r:id="rId25"/>
    <p:sldId id="314" r:id="rId26"/>
    <p:sldId id="310" r:id="rId27"/>
    <p:sldId id="309" r:id="rId28"/>
    <p:sldId id="326" r:id="rId29"/>
    <p:sldId id="315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16" r:id="rId38"/>
    <p:sldId id="317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Nunito" panose="020B0600000101010101" charset="0"/>
      <p:regular r:id="rId47"/>
      <p:bold r:id="rId48"/>
      <p:italic r:id="rId49"/>
      <p:boldItalic r:id="rId50"/>
    </p:embeddedFont>
    <p:embeddedFont>
      <p:font typeface="Amatic SC" panose="020B0600000101010101" charset="-79"/>
      <p:regular r:id="rId51"/>
      <p:bold r:id="rId52"/>
    </p:embeddedFont>
    <p:embeddedFont>
      <p:font typeface="Nunito SemiBold" panose="020B0600000101010101" charset="0"/>
      <p:regular r:id="rId53"/>
      <p:bold r:id="rId54"/>
      <p:italic r:id="rId55"/>
      <p:boldItalic r:id="rId56"/>
    </p:embeddedFont>
    <p:embeddedFont>
      <p:font typeface="휴먼매직체" panose="02030504000101010101" pitchFamily="18" charset="-127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0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5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0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5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9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6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7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8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0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7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9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54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74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392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561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37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74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4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351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4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2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236193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236193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2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793967" y="1254039"/>
            <a:ext cx="5521236" cy="1541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최적입지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선정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2755" y="3474720"/>
            <a:ext cx="163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조 김주현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1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소비량이 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정말 많을까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추세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819311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" y="1343285"/>
            <a:ext cx="6604738" cy="3177915"/>
          </a:xfrm>
          <a:prstGeom prst="rect">
            <a:avLst/>
          </a:prstGeom>
        </p:spPr>
      </p:pic>
      <p:grpSp>
        <p:nvGrpSpPr>
          <p:cNvPr id="10" name="Google Shape;201;p17"/>
          <p:cNvGrpSpPr/>
          <p:nvPr/>
        </p:nvGrpSpPr>
        <p:grpSpPr>
          <a:xfrm>
            <a:off x="3575306" y="1564820"/>
            <a:ext cx="1225318" cy="1188720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3" y="1347941"/>
            <a:ext cx="3858382" cy="3062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7" y="1347941"/>
            <a:ext cx="3231223" cy="1726824"/>
          </a:xfrm>
          <a:prstGeom prst="rect">
            <a:avLst/>
          </a:prstGeom>
        </p:spPr>
      </p:pic>
      <p:sp>
        <p:nvSpPr>
          <p:cNvPr id="16" name="Google Shape;707;p50"/>
          <p:cNvSpPr/>
          <p:nvPr/>
        </p:nvSpPr>
        <p:spPr>
          <a:xfrm>
            <a:off x="7826401" y="3819660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7999" y="1347942"/>
            <a:ext cx="1132395" cy="9779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73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3118" y="2325921"/>
            <a:ext cx="807275" cy="775499"/>
          </a:xfrm>
          <a:prstGeom prst="rect">
            <a:avLst/>
          </a:prstGeom>
          <a:gradFill flip="none" rotWithShape="1">
            <a:gsLst>
              <a:gs pos="33000">
                <a:schemeClr val="bg1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2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418871"/>
            <a:ext cx="5771515" cy="2947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15" y="1659255"/>
            <a:ext cx="1373058" cy="2638425"/>
          </a:xfrm>
          <a:prstGeom prst="rect">
            <a:avLst/>
          </a:prstGeom>
        </p:spPr>
      </p:pic>
      <p:grpSp>
        <p:nvGrpSpPr>
          <p:cNvPr id="16" name="Google Shape;201;p17"/>
          <p:cNvGrpSpPr/>
          <p:nvPr/>
        </p:nvGrpSpPr>
        <p:grpSpPr>
          <a:xfrm>
            <a:off x="2701546" y="1789746"/>
            <a:ext cx="1225318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ppm(parts per million, 100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만분의 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5" y="1441790"/>
            <a:ext cx="5842545" cy="28558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ppb(parts per billion, 10</a:t>
            </a:r>
            <a:r>
              <a:rPr lang="ko-KR" altLang="en-US" sz="1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억분의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657264"/>
            <a:ext cx="1373058" cy="2638425"/>
          </a:xfrm>
          <a:prstGeom prst="rect">
            <a:avLst/>
          </a:prstGeom>
        </p:spPr>
      </p:pic>
      <p:grpSp>
        <p:nvGrpSpPr>
          <p:cNvPr id="22" name="Google Shape;201;p17"/>
          <p:cNvGrpSpPr/>
          <p:nvPr/>
        </p:nvGrpSpPr>
        <p:grpSpPr>
          <a:xfrm>
            <a:off x="2701546" y="1789746"/>
            <a:ext cx="1718054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7" y="222591"/>
            <a:ext cx="5842545" cy="21040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92" y="2555234"/>
            <a:ext cx="5709920" cy="21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 지도 시각화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5" y="1347451"/>
            <a:ext cx="4319091" cy="31127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93840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35135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7" idx="0"/>
          </p:cNvCxnSpPr>
          <p:nvPr/>
        </p:nvCxnSpPr>
        <p:spPr>
          <a:xfrm flipH="1" flipV="1">
            <a:off x="2067474" y="1436976"/>
            <a:ext cx="2570566" cy="46294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409440" y="1899920"/>
            <a:ext cx="457200" cy="41656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" y="1422391"/>
            <a:ext cx="2636271" cy="2435899"/>
          </a:xfrm>
          <a:prstGeom prst="ellipse">
            <a:avLst/>
          </a:prstGeom>
        </p:spPr>
      </p:pic>
      <p:cxnSp>
        <p:nvCxnSpPr>
          <p:cNvPr id="28" name="직선 연결선 27"/>
          <p:cNvCxnSpPr>
            <a:stCxn id="7" idx="4"/>
          </p:cNvCxnSpPr>
          <p:nvPr/>
        </p:nvCxnSpPr>
        <p:spPr>
          <a:xfrm flipH="1">
            <a:off x="2682240" y="2316480"/>
            <a:ext cx="1955800" cy="1371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67080" y="1392868"/>
            <a:ext cx="2634426" cy="246542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05474" y="390458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광역시</a:t>
            </a:r>
            <a:endParaRPr lang="ko-KR" altLang="en-US" sz="20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 dirty="0"/>
              <a:t>Let’s start with the </a:t>
            </a:r>
            <a:r>
              <a:rPr lang="en" dirty="0" smtClean="0"/>
              <a:t>t</a:t>
            </a:r>
            <a:r>
              <a:rPr lang="en-US" altLang="ko-KR" dirty="0" err="1" smtClean="0"/>
              <a:t>hird</a:t>
            </a:r>
            <a:r>
              <a:rPr lang="en" dirty="0" smtClean="0"/>
              <a:t> </a:t>
            </a:r>
            <a:r>
              <a:rPr lang="en" dirty="0"/>
              <a:t>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" name="Google Shape;247;p22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18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3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인구 구조와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비슷한 지역은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9907" y="0"/>
            <a:ext cx="417789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09504" y="0"/>
            <a:ext cx="5334496" cy="5143500"/>
          </a:xfrm>
          <a:prstGeom prst="rect">
            <a:avLst/>
          </a:prstGeom>
          <a:blipFill dpi="0" rotWithShape="1">
            <a:blip r:embed="rId3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</a:t>
            </a:r>
            <a:endParaRPr sz="1800" dirty="0"/>
          </a:p>
        </p:txBody>
      </p:sp>
      <p:sp>
        <p:nvSpPr>
          <p:cNvPr id="5" name="직사각형 4"/>
          <p:cNvSpPr/>
          <p:nvPr/>
        </p:nvSpPr>
        <p:spPr>
          <a:xfrm>
            <a:off x="3538116" y="0"/>
            <a:ext cx="2072640" cy="51435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354" y="24959"/>
            <a:ext cx="4452714" cy="5118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468" y="1287967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468" y="2199171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68" y="3110375"/>
            <a:ext cx="288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504" y="585343"/>
            <a:ext cx="137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Index.</a:t>
            </a:r>
            <a:endParaRPr lang="ko-KR" altLang="en-US" sz="2800" b="1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9" y="1521230"/>
            <a:ext cx="7207885" cy="25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사업체 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887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8" y="1333088"/>
            <a:ext cx="6571565" cy="2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울산광역시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70" y="1438910"/>
            <a:ext cx="3695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2" y="1499720"/>
            <a:ext cx="7170272" cy="25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02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10" y="1359051"/>
            <a:ext cx="6557641" cy="2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대구광역시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1492249"/>
            <a:ext cx="3382574" cy="21786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66" y="1313391"/>
            <a:ext cx="2765882" cy="3268769"/>
          </a:xfrm>
          <a:prstGeom prst="rect">
            <a:avLst/>
          </a:prstGeom>
        </p:spPr>
      </p:pic>
      <p:cxnSp>
        <p:nvCxnSpPr>
          <p:cNvPr id="8" name="Google Shape;461;p41"/>
          <p:cNvCxnSpPr/>
          <p:nvPr/>
        </p:nvCxnSpPr>
        <p:spPr>
          <a:xfrm rot="10800000">
            <a:off x="5702028" y="173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442331" y="149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북구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0" name="Google Shape;461;p41"/>
          <p:cNvCxnSpPr/>
          <p:nvPr/>
        </p:nvCxnSpPr>
        <p:spPr>
          <a:xfrm rot="10800000">
            <a:off x="6167437" y="2305256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827416" y="2064294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수성구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Google Shape;461;p41"/>
          <p:cNvCxnSpPr/>
          <p:nvPr/>
        </p:nvCxnSpPr>
        <p:spPr>
          <a:xfrm rot="10800000">
            <a:off x="5338694" y="2367710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4998673" y="2126748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달서구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7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대전광역시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1513840"/>
            <a:ext cx="3400734" cy="247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01" y="1306194"/>
            <a:ext cx="2757087" cy="3245485"/>
          </a:xfrm>
          <a:prstGeom prst="rect">
            <a:avLst/>
          </a:prstGeom>
        </p:spPr>
      </p:pic>
      <p:cxnSp>
        <p:nvCxnSpPr>
          <p:cNvPr id="18" name="Google Shape;461;p41"/>
          <p:cNvCxnSpPr/>
          <p:nvPr/>
        </p:nvCxnSpPr>
        <p:spPr>
          <a:xfrm rot="10800000">
            <a:off x="5000988" y="206849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4660967" y="1815761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유성구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0" name="Google Shape;461;p41"/>
          <p:cNvCxnSpPr/>
          <p:nvPr/>
        </p:nvCxnSpPr>
        <p:spPr>
          <a:xfrm rot="10800000">
            <a:off x="5260685" y="289150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5000988" y="2650545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</a:t>
            </a:r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2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경기도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4" y="1490212"/>
            <a:ext cx="340034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9" y="1283665"/>
            <a:ext cx="2952046" cy="3290632"/>
          </a:xfrm>
          <a:prstGeom prst="rect">
            <a:avLst/>
          </a:prstGeom>
        </p:spPr>
      </p:pic>
      <p:cxnSp>
        <p:nvCxnSpPr>
          <p:cNvPr id="10" name="Google Shape;461;p41"/>
          <p:cNvCxnSpPr/>
          <p:nvPr/>
        </p:nvCxnSpPr>
        <p:spPr>
          <a:xfrm rot="10800000">
            <a:off x="5153388" y="236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Google Shape;461;p41"/>
          <p:cNvCxnSpPr/>
          <p:nvPr/>
        </p:nvCxnSpPr>
        <p:spPr>
          <a:xfrm rot="10800000">
            <a:off x="6199868" y="18646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461;p41"/>
          <p:cNvCxnSpPr/>
          <p:nvPr/>
        </p:nvCxnSpPr>
        <p:spPr>
          <a:xfrm rot="10800000">
            <a:off x="5864588" y="272897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461;p41"/>
          <p:cNvCxnSpPr/>
          <p:nvPr/>
        </p:nvCxnSpPr>
        <p:spPr>
          <a:xfrm rot="10800000">
            <a:off x="5376908" y="346121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5743345" y="1632452"/>
            <a:ext cx="91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남양주시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3367" y="212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부천시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7526" y="2495291"/>
            <a:ext cx="73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분당구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7859" y="3245036"/>
            <a:ext cx="698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화성시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7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1750" y="1054959"/>
            <a:ext cx="3735540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sz="32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이상값의</a:t>
            </a: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명백한 근거</a:t>
            </a:r>
            <a:endParaRPr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상관분석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회귀분석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176309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히트맵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167309">
            <a:off x="4438728" y="3312042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더 많은 변수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8160" y="143256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matic SC" panose="020B0600000101010101" charset="-79"/>
                <a:cs typeface="Amatic SC" panose="020B0600000101010101" charset="-79"/>
              </a:rPr>
              <a:t>Thanks!</a:t>
            </a:r>
            <a:endParaRPr lang="ko-KR" altLang="en-US" sz="9600" dirty="0">
              <a:solidFill>
                <a:schemeClr val="accent1">
                  <a:lumMod val="60000"/>
                  <a:lumOff val="40000"/>
                </a:schemeClr>
              </a:solidFill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1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>
                <a:latin typeface="Amatic SC" panose="020B0600000101010101" charset="-79"/>
                <a:cs typeface="Amatic SC" panose="020B0600000101010101" charset="-79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59469"/>
            <a:ext cx="4684629" cy="550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3" y="1859280"/>
            <a:ext cx="7546447" cy="1197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3" y="3114569"/>
            <a:ext cx="3573887" cy="1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4" y="1353144"/>
            <a:ext cx="7312321" cy="1694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5" y="3048000"/>
            <a:ext cx="2825643" cy="134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59" y="3048000"/>
            <a:ext cx="2224422" cy="13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" y="1370252"/>
            <a:ext cx="3993425" cy="2050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370252"/>
            <a:ext cx="3738879" cy="19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" y="1369618"/>
            <a:ext cx="4867185" cy="1978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" y="3429609"/>
            <a:ext cx="4867185" cy="1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407160"/>
            <a:ext cx="3221265" cy="2130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5" y="3537351"/>
            <a:ext cx="4613185" cy="1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수출액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https://kosis.kr/statHtml/statHtml.do?orgId=360&amp;tblId=DT_1R11001_FRM101&amp;vw_cd=MT_ZTITLE&amp;list_id=S2_2&amp;seqNo=&amp;lang_mode=ko&amp;language=kor&amp;obj_var_id=&amp;itm_id=&amp;conn_path=MT_ZTITLE</a:t>
            </a: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음료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업종별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https://kosis.kr/statisticsList/statisticsListIndex.do?menuId=M_01_01&amp;vwcd=MT_ZTITLE&amp;parmTabId=M_01_01&amp;parentId=O2.1;O_22.2;&amp;outLink=Y#content-group</a:t>
            </a: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https://kosis.kr/statHtml/statHtml.do?orgId=141&amp;tblId=DT_14103_A000&amp;vw_cd=MT_ZTITLE&amp;list_id=T_6&amp;seqNo=&amp;lang_mode=ko&amp;language=kor&amp;obj_var_id=&amp;itm_id=&amp;conn_path=MT_ZTITLE</a:t>
            </a:r>
          </a:p>
          <a:p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://jumin.mois.go.kr</a:t>
            </a:r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/#</a:t>
            </a:r>
            <a:endParaRPr lang="en-US" altLang="ko-KR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CU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https://www.mk.co.kr/news/business/view/2021/06/609271</a:t>
            </a:r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endParaRPr lang="en-US" altLang="ko-KR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수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https://sgis.kostat.go.kr/view/thematicMap/thematicMapMain?stat_thema_map_id=DyqDKo9usM20160629174353430EKHJotIJLx&amp;theme=CTGR_004&amp;mapType=04&amp;CTGRS=CTGR_001:recommend,CTGR_002:recommend,CTGR_003:recommend,CTGR_004:recommend,CTGR_005:recommend</a:t>
            </a:r>
            <a:endParaRPr lang="ko-KR" altLang="en-US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 카페 정보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http://coffeebak.kr</a:t>
            </a:r>
            <a:r>
              <a:rPr lang="en-US" altLang="ko-KR" sz="11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</a:p>
          <a:p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경북 기사</a:t>
            </a:r>
            <a:endParaRPr lang="en-US" altLang="ko-KR" sz="1100" b="1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</a:t>
            </a:r>
            <a:r>
              <a:rPr lang="en-US" altLang="ko-KR" sz="11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www.hankyung.com/society/article/2021062253151</a:t>
            </a:r>
          </a:p>
          <a:p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노컷뉴스</a:t>
            </a:r>
            <a:endParaRPr lang="en-US" altLang="ko-KR" sz="1100" b="1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https://www.nocutnews.co.kr/news/5567674</a:t>
            </a:r>
            <a:endParaRPr lang="en-US" altLang="ko-KR" sz="1100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템플릿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https://www.slidescarnival.com/curio-free-presentation-template/12669</a:t>
            </a:r>
            <a:endParaRPr lang="en-US" altLang="ko-KR" sz="11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메가커피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정보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https://narini-9281.tistory.com/391</a:t>
            </a:r>
            <a:endParaRPr lang="ko-KR" altLang="en-US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한 잔의 </a:t>
            </a:r>
            <a:r>
              <a:rPr lang="ko-KR" altLang="en-US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뒷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모습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1658696"/>
            <a:ext cx="1502594" cy="209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69" y="1664287"/>
            <a:ext cx="1841263" cy="2074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87" y="1658696"/>
            <a:ext cx="1628193" cy="20801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43" y="1647427"/>
            <a:ext cx="1765761" cy="2101612"/>
          </a:xfrm>
          <a:prstGeom prst="rect">
            <a:avLst/>
          </a:prstGeom>
        </p:spPr>
      </p:pic>
      <p:sp>
        <p:nvSpPr>
          <p:cNvPr id="16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sldNum" idx="12"/>
          </p:nvPr>
        </p:nvSpPr>
        <p:spPr>
          <a:xfrm rot="563076">
            <a:off x="8909002" y="3301115"/>
            <a:ext cx="515347" cy="2845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9388">
            <a:off x="4973527" y="403189"/>
            <a:ext cx="4584149" cy="4553468"/>
          </a:xfrm>
          <a:prstGeom prst="rect">
            <a:avLst/>
          </a:prstGeom>
          <a:blipFill>
            <a:blip r:embed="rId4">
              <a:alphaModFix amt="83000"/>
            </a:blip>
            <a:tile tx="0" ty="0" sx="100000" sy="100000" flip="none" algn="tl"/>
          </a:blipFill>
        </p:spPr>
      </p:pic>
      <p:sp>
        <p:nvSpPr>
          <p:cNvPr id="20" name="직사각형 19"/>
          <p:cNvSpPr/>
          <p:nvPr/>
        </p:nvSpPr>
        <p:spPr>
          <a:xfrm rot="20481052">
            <a:off x="4992638" y="383995"/>
            <a:ext cx="4562839" cy="4647856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76">
            <a:off x="4622831" y="2017376"/>
            <a:ext cx="4625341" cy="366027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563076">
            <a:off x="4633341" y="2018233"/>
            <a:ext cx="4625287" cy="3618238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70" y="1143394"/>
            <a:ext cx="3778990" cy="3366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52" y="605829"/>
            <a:ext cx="445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95" y="1143394"/>
            <a:ext cx="3383280" cy="63120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783395" y="1143394"/>
            <a:ext cx="3383280" cy="631209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17" y="2884684"/>
            <a:ext cx="2476715" cy="2331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91817" y="2886711"/>
            <a:ext cx="2476715" cy="2329895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4876" y="1095021"/>
            <a:ext cx="3219071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정말로 커피 소비량이 많을까</a:t>
            </a:r>
            <a:r>
              <a:rPr lang="en-US" altLang="ko-KR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</a:t>
            </a:r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658980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근거 있어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 dirty="0"/>
              <a:t>Let’s start with the </a:t>
            </a:r>
            <a:r>
              <a:rPr lang="en" dirty="0" smtClean="0"/>
              <a:t>s</a:t>
            </a:r>
            <a:r>
              <a:rPr lang="en-US" altLang="ko-KR" dirty="0" err="1" smtClean="0"/>
              <a:t>econd</a:t>
            </a:r>
            <a:r>
              <a:rPr lang="en" dirty="0" smtClean="0"/>
              <a:t> </a:t>
            </a:r>
            <a:r>
              <a:rPr lang="en" dirty="0"/>
              <a:t>set 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220;p19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7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9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파악 데이터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800" dirty="0"/>
          </a:p>
        </p:txBody>
      </p:sp>
      <p:sp>
        <p:nvSpPr>
          <p:cNvPr id="228" name="Google Shape;228;p20"/>
          <p:cNvSpPr/>
          <p:nvPr/>
        </p:nvSpPr>
        <p:spPr>
          <a:xfrm>
            <a:off x="7815738" y="3801090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26;p44"/>
          <p:cNvSpPr/>
          <p:nvPr/>
        </p:nvSpPr>
        <p:spPr>
          <a:xfrm>
            <a:off x="883375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Nunito"/>
              <a:sym typeface="Nunito"/>
            </a:endParaRPr>
          </a:p>
        </p:txBody>
      </p:sp>
      <p:sp>
        <p:nvSpPr>
          <p:cNvPr id="8" name="Google Shape;527;p44"/>
          <p:cNvSpPr/>
          <p:nvPr/>
        </p:nvSpPr>
        <p:spPr>
          <a:xfrm>
            <a:off x="4419738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528;p44"/>
          <p:cNvSpPr/>
          <p:nvPr/>
        </p:nvSpPr>
        <p:spPr>
          <a:xfrm>
            <a:off x="883375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529;p44"/>
          <p:cNvSpPr/>
          <p:nvPr/>
        </p:nvSpPr>
        <p:spPr>
          <a:xfrm>
            <a:off x="4419738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530;p44"/>
          <p:cNvSpPr/>
          <p:nvPr/>
        </p:nvSpPr>
        <p:spPr>
          <a:xfrm>
            <a:off x="3136986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1;p44"/>
          <p:cNvSpPr/>
          <p:nvPr/>
        </p:nvSpPr>
        <p:spPr>
          <a:xfrm rot="5400000">
            <a:off x="3277349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4"/>
          <p:cNvSpPr/>
          <p:nvPr/>
        </p:nvSpPr>
        <p:spPr>
          <a:xfrm rot="10800000">
            <a:off x="3300212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3;p44"/>
          <p:cNvSpPr/>
          <p:nvPr/>
        </p:nvSpPr>
        <p:spPr>
          <a:xfrm rot="-5400000">
            <a:off x="3136986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5;p44"/>
          <p:cNvSpPr/>
          <p:nvPr/>
        </p:nvSpPr>
        <p:spPr>
          <a:xfrm>
            <a:off x="4766042" y="2172886"/>
            <a:ext cx="239506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50954" y="2172886"/>
            <a:ext cx="1087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32211" y="2172886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환경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7091" y="2977907"/>
            <a:ext cx="116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0216" y="2974731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기타</a:t>
            </a:r>
            <a:r>
              <a:rPr lang="en-US" altLang="ko-KR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0469" y="1463175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12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월 전국 연령별 인구 현황 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5519" y="1767974"/>
            <a:ext cx="329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65779" y="1463175"/>
            <a:ext cx="13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데이터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5519" y="4004999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 </a:t>
            </a:r>
            <a:r>
              <a:rPr lang="ko-KR" altLang="en-US" sz="1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참여카페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경도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위도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5519" y="3638364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사업체 수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수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4207" y="3976918"/>
            <a:ext cx="180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수출액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800" dirty="0"/>
          </a:p>
        </p:txBody>
      </p:sp>
      <p:sp>
        <p:nvSpPr>
          <p:cNvPr id="444" name="Google Shape;444;p41"/>
          <p:cNvSpPr/>
          <p:nvPr/>
        </p:nvSpPr>
        <p:spPr>
          <a:xfrm>
            <a:off x="6169201" y="1546909"/>
            <a:ext cx="2235173" cy="467183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454535" y="1546910"/>
            <a:ext cx="4413626" cy="467183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74282" y="1546910"/>
            <a:ext cx="4227705" cy="46718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1546910"/>
            <a:ext cx="2454534" cy="46718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1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888" y="1584022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43" name="Google Shape;1195;p52"/>
          <p:cNvGrpSpPr/>
          <p:nvPr/>
        </p:nvGrpSpPr>
        <p:grpSpPr>
          <a:xfrm>
            <a:off x="883375" y="2214389"/>
            <a:ext cx="920470" cy="904310"/>
            <a:chOff x="8095060" y="5664590"/>
            <a:chExt cx="497404" cy="594389"/>
          </a:xfrm>
        </p:grpSpPr>
        <p:grpSp>
          <p:nvGrpSpPr>
            <p:cNvPr id="44" name="Google Shape;1196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7" name="Google Shape;1197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98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99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200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4" name="Google Shape;1201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202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203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204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1" name="Google Shape;1205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06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207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208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8" name="Google Shape;1209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210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11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2597801" y="158900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4227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정제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지역 기준으로 변환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)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63" name="Google Shape;992;p52"/>
          <p:cNvGrpSpPr/>
          <p:nvPr/>
        </p:nvGrpSpPr>
        <p:grpSpPr>
          <a:xfrm>
            <a:off x="2976832" y="2211415"/>
            <a:ext cx="920470" cy="892164"/>
            <a:chOff x="1631150" y="4455641"/>
            <a:chExt cx="720000" cy="657002"/>
          </a:xfrm>
        </p:grpSpPr>
        <p:sp>
          <p:nvSpPr>
            <p:cNvPr id="64" name="Google Shape;993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4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5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6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7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827002" y="158402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시각화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43034" y="1552427"/>
            <a:ext cx="79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결과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71" name="Google Shape;1212;p52"/>
          <p:cNvGrpSpPr/>
          <p:nvPr/>
        </p:nvGrpSpPr>
        <p:grpSpPr>
          <a:xfrm>
            <a:off x="5243206" y="2211415"/>
            <a:ext cx="925995" cy="935850"/>
            <a:chOff x="4607809" y="5664627"/>
            <a:chExt cx="742883" cy="594312"/>
          </a:xfrm>
        </p:grpSpPr>
        <p:sp>
          <p:nvSpPr>
            <p:cNvPr id="72" name="Google Shape;1213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14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5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6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7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8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9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20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572829" y="3121811"/>
            <a:ext cx="2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</a:t>
            </a:r>
            <a:endParaRPr lang="en-US" altLang="ko-KR" sz="16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유사한 인구 구조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증가 추세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 추세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768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목적에 맞는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82" name="Google Shape;880;p52"/>
          <p:cNvGrpSpPr/>
          <p:nvPr/>
        </p:nvGrpSpPr>
        <p:grpSpPr>
          <a:xfrm>
            <a:off x="7090892" y="2156111"/>
            <a:ext cx="903919" cy="926880"/>
            <a:chOff x="9901824" y="937343"/>
            <a:chExt cx="744273" cy="793950"/>
          </a:xfrm>
        </p:grpSpPr>
        <p:grpSp>
          <p:nvGrpSpPr>
            <p:cNvPr id="83" name="Google Shape;881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0" name="Google Shape;882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883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884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885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886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887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888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889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890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891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92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93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94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95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96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7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01521" y="3119543"/>
            <a:ext cx="14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선택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1" name="Google Shape;248;p22"/>
          <p:cNvSpPr/>
          <p:nvPr/>
        </p:nvSpPr>
        <p:spPr>
          <a:xfrm>
            <a:off x="7839764" y="384935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3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401</Words>
  <Application>Microsoft Office PowerPoint</Application>
  <PresentationFormat>화면 슬라이드 쇼(16:9)</PresentationFormat>
  <Paragraphs>150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Calibri</vt:lpstr>
      <vt:lpstr>맑은 고딕</vt:lpstr>
      <vt:lpstr>Nunito</vt:lpstr>
      <vt:lpstr>Amatic SC</vt:lpstr>
      <vt:lpstr>Nunito SemiBold</vt:lpstr>
      <vt:lpstr>Arial</vt:lpstr>
      <vt:lpstr>휴먼매직체</vt:lpstr>
      <vt:lpstr>Curio template</vt:lpstr>
      <vt:lpstr>커피박 재자원화 프로젝트 최적입지 선정</vt:lpstr>
      <vt:lpstr>PowerPoint 프레젠테이션</vt:lpstr>
      <vt:lpstr>분석 개요</vt:lpstr>
      <vt:lpstr>커피 한 잔의 뒷 모습</vt:lpstr>
      <vt:lpstr>PowerPoint 프레젠테이션</vt:lpstr>
      <vt:lpstr>PowerPoint 프레젠테이션</vt:lpstr>
      <vt:lpstr>분석 프로세스</vt:lpstr>
      <vt:lpstr>분석 프로세스_주제 파악 데이터</vt:lpstr>
      <vt:lpstr>분석 프로세스</vt:lpstr>
      <vt:lpstr>커피 소비량이    정말 많을까?</vt:lpstr>
      <vt:lpstr>커피 수입액 추세 분석</vt:lpstr>
      <vt:lpstr>커피 수입액 이상값 분석</vt:lpstr>
      <vt:lpstr>이산화탄소?         메탄?</vt:lpstr>
      <vt:lpstr>커피 수입액과 온실가스 연관성 분석</vt:lpstr>
      <vt:lpstr>커피 수입액과 온실가스 연관성 분석</vt:lpstr>
      <vt:lpstr>PowerPoint 프레젠테이션</vt:lpstr>
      <vt:lpstr>프로젝트 참여 카페 지도 시각화</vt:lpstr>
      <vt:lpstr>최적 입지 선정 과정</vt:lpstr>
      <vt:lpstr>인천 인구 구조와    비슷한 지역은?</vt:lpstr>
      <vt:lpstr>인구 구조 분석</vt:lpstr>
      <vt:lpstr>커피 전문점 사업체 분석</vt:lpstr>
      <vt:lpstr>최적 입지 선정_울산광역시</vt:lpstr>
      <vt:lpstr>인구 구조 분석</vt:lpstr>
      <vt:lpstr>사업체 분석</vt:lpstr>
      <vt:lpstr>최적 입지 선정_대구광역시</vt:lpstr>
      <vt:lpstr>최적 입지 선정_대전광역시</vt:lpstr>
      <vt:lpstr>최적 입지 선정_경기도</vt:lpstr>
      <vt:lpstr>PowerPoint 프레젠테이션</vt:lpstr>
      <vt:lpstr>PowerPoint 프레젠테이션</vt:lpstr>
      <vt:lpstr>코드</vt:lpstr>
      <vt:lpstr>코드</vt:lpstr>
      <vt:lpstr>코드</vt:lpstr>
      <vt:lpstr>코드</vt:lpstr>
      <vt:lpstr>코드</vt:lpstr>
      <vt:lpstr>코드</vt:lpstr>
      <vt:lpstr>코드</vt:lpstr>
      <vt:lpstr>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커피박 재자원화 프로젝트 최적입지 선정</dc:title>
  <dc:creator>rentalhub-lg3</dc:creator>
  <cp:lastModifiedBy>rentalhub-lg3</cp:lastModifiedBy>
  <cp:revision>54</cp:revision>
  <dcterms:modified xsi:type="dcterms:W3CDTF">2021-06-27T03:28:09Z</dcterms:modified>
</cp:coreProperties>
</file>